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76" r:id="rId2"/>
    <p:sldId id="261" r:id="rId3"/>
    <p:sldId id="256" r:id="rId4"/>
    <p:sldId id="269" r:id="rId5"/>
    <p:sldId id="270" r:id="rId6"/>
    <p:sldId id="262" r:id="rId7"/>
    <p:sldId id="263" r:id="rId8"/>
    <p:sldId id="257" r:id="rId9"/>
    <p:sldId id="264" r:id="rId10"/>
    <p:sldId id="265" r:id="rId11"/>
    <p:sldId id="259" r:id="rId12"/>
    <p:sldId id="266" r:id="rId13"/>
    <p:sldId id="268" r:id="rId14"/>
    <p:sldId id="271" r:id="rId15"/>
    <p:sldId id="272" r:id="rId16"/>
    <p:sldId id="275" r:id="rId17"/>
    <p:sldId id="273" r:id="rId18"/>
    <p:sldId id="274" r:id="rId19"/>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550" autoAdjust="0"/>
  </p:normalViewPr>
  <p:slideViewPr>
    <p:cSldViewPr>
      <p:cViewPr varScale="1">
        <p:scale>
          <a:sx n="97" d="100"/>
          <a:sy n="97" d="100"/>
        </p:scale>
        <p:origin x="-3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smtClean="0"/>
            </a:lvl1pPr>
          </a:lstStyle>
          <a:p>
            <a:pPr>
              <a:defRPr/>
            </a:pP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smtClean="0"/>
            </a:lvl1pPr>
          </a:lstStyle>
          <a:p>
            <a:pPr>
              <a:defRPr/>
            </a:pPr>
            <a:fld id="{E1F544F1-0953-4354-BA1D-B8E39897BE52}" type="datetimeFigureOut">
              <a:rPr lang="en-US"/>
              <a:pPr>
                <a:defRPr/>
              </a:pPr>
              <a:t>12/8/2008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smtClean="0"/>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smtClean="0"/>
            </a:lvl1pPr>
          </a:lstStyle>
          <a:p>
            <a:pPr>
              <a:defRPr/>
            </a:pPr>
            <a:fld id="{6F725D8D-9DA8-4240-ABF5-93F22E678C4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D9A44F-0964-4429-B4E4-702F8C6E1A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59C90F-3D2F-4B9C-9C3D-04E614EBD2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CA7CF-E421-4F00-A1C5-BCAA44DD0FB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316F9-F246-4CCD-BD4D-EDD72E3B1F2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559821-1763-4477-980F-A68C7ACF18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E5BA35-8B92-4245-BD49-2EBD1CD4CEE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95CB3C-2185-49C5-8B7F-90FD106E06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8CCEC9-9285-4E89-959C-51F9D0E65B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CBFE50-DF96-4DF8-B538-2D046D852E8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036B9B-97EF-4A62-8642-E0A196188B3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3212BF-853F-4898-9E6A-B1E1C958B7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63A4DE-15E4-4493-B07D-47907F73DB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81BF73D-FFE6-427E-B580-B963A64DACD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b="1" dirty="0" smtClean="0">
                <a:solidFill>
                  <a:schemeClr val="tx1"/>
                </a:solidFill>
              </a:rPr>
              <a:t>Bio&amp; 241 A&amp;P </a:t>
            </a:r>
            <a:br>
              <a:rPr lang="en-US" b="1" dirty="0" smtClean="0">
                <a:solidFill>
                  <a:schemeClr val="tx1"/>
                </a:solidFill>
              </a:rPr>
            </a:br>
            <a:r>
              <a:rPr lang="en-US" b="1" dirty="0" smtClean="0">
                <a:solidFill>
                  <a:schemeClr val="tx1"/>
                </a:solidFill>
              </a:rPr>
              <a:t>Unit 4 Lecture 7</a:t>
            </a:r>
          </a:p>
        </p:txBody>
      </p:sp>
      <p:pic>
        <p:nvPicPr>
          <p:cNvPr id="2051" name="Picture 10" descr="C:\Documents and Settings\GaryB.SFCC\Local Settings\Temporary Internet Files\Content.IE5\L3E0T3PC\MCj02115220000[1].wmf"/>
          <p:cNvPicPr>
            <a:picLocks noChangeAspect="1" noChangeArrowheads="1"/>
          </p:cNvPicPr>
          <p:nvPr/>
        </p:nvPicPr>
        <p:blipFill>
          <a:blip r:embed="rId2"/>
          <a:srcRect/>
          <a:stretch>
            <a:fillRect/>
          </a:stretch>
        </p:blipFill>
        <p:spPr bwMode="auto">
          <a:xfrm>
            <a:off x="3810000" y="2057400"/>
            <a:ext cx="148272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a:ln>
            <a:solidFill>
              <a:srgbClr val="FFFF66"/>
            </a:solidFill>
          </a:ln>
        </p:spPr>
        <p:txBody>
          <a:bodyPr/>
          <a:lstStyle/>
          <a:p>
            <a:r>
              <a:rPr lang="en-US" sz="3600" b="1" smtClean="0">
                <a:solidFill>
                  <a:schemeClr val="tx1"/>
                </a:solidFill>
              </a:rPr>
              <a:t>Neurotransmitters and Receptors of the Sympathetic division</a:t>
            </a:r>
          </a:p>
        </p:txBody>
      </p:sp>
      <p:sp>
        <p:nvSpPr>
          <p:cNvPr id="11267" name="Rectangle 3"/>
          <p:cNvSpPr>
            <a:spLocks noGrp="1" noChangeArrowheads="1"/>
          </p:cNvSpPr>
          <p:nvPr>
            <p:ph type="body" idx="1"/>
          </p:nvPr>
        </p:nvSpPr>
        <p:spPr>
          <a:xfrm>
            <a:off x="685800" y="1676400"/>
            <a:ext cx="7848600" cy="4876800"/>
          </a:xfrm>
          <a:ln>
            <a:solidFill>
              <a:srgbClr val="FFFF66"/>
            </a:solidFill>
          </a:ln>
        </p:spPr>
        <p:txBody>
          <a:bodyPr/>
          <a:lstStyle/>
          <a:p>
            <a:pPr>
              <a:lnSpc>
                <a:spcPct val="90000"/>
              </a:lnSpc>
            </a:pPr>
            <a:r>
              <a:rPr lang="en-US" sz="2800" b="1" smtClean="0"/>
              <a:t>Preganglionic fibers release Ach from their synaptic end bulbs. </a:t>
            </a:r>
          </a:p>
          <a:p>
            <a:pPr>
              <a:lnSpc>
                <a:spcPct val="90000"/>
              </a:lnSpc>
            </a:pPr>
            <a:r>
              <a:rPr lang="en-US" sz="2800" b="1" smtClean="0"/>
              <a:t>Postganglionic dendrites contain ligand-gated channels referred to as “nicotinic” receptors due to the effects of nicotine on these receptors.</a:t>
            </a:r>
          </a:p>
          <a:p>
            <a:pPr>
              <a:lnSpc>
                <a:spcPct val="90000"/>
              </a:lnSpc>
            </a:pPr>
            <a:r>
              <a:rPr lang="en-US" sz="2800" b="1" smtClean="0"/>
              <a:t>Postganglionic  fibers  release “NE” Norepinephrine from their synaptic end bulbs.</a:t>
            </a:r>
          </a:p>
          <a:p>
            <a:pPr>
              <a:lnSpc>
                <a:spcPct val="90000"/>
              </a:lnSpc>
            </a:pPr>
            <a:r>
              <a:rPr lang="en-US" sz="2800" b="1" smtClean="0"/>
              <a:t>Effector membranes contain ligand-gated receptors referred to as “adrenergic” receptors that occur in two forms (alpha 1 and alpha 2 receptors) which allows for IPSP and EPSP</a:t>
            </a:r>
          </a:p>
          <a:p>
            <a:pPr>
              <a:lnSpc>
                <a:spcPct val="90000"/>
              </a:lnSpc>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1066800"/>
            <a:ext cx="3276600" cy="3581400"/>
          </a:xfrm>
        </p:spPr>
        <p:txBody>
          <a:bodyPr/>
          <a:lstStyle/>
          <a:p>
            <a:r>
              <a:rPr lang="en-US" b="1" smtClean="0">
                <a:solidFill>
                  <a:schemeClr val="tx1"/>
                </a:solidFill>
              </a:rPr>
              <a:t>Summary of Neuro-transmitters and receptors of the ANS</a:t>
            </a:r>
          </a:p>
        </p:txBody>
      </p:sp>
      <p:pic>
        <p:nvPicPr>
          <p:cNvPr id="12291" name="Picture 3" descr="E:\MEDIA\1774\177495.JPG"/>
          <p:cNvPicPr>
            <a:picLocks noChangeAspect="1" noChangeArrowheads="1"/>
          </p:cNvPicPr>
          <p:nvPr/>
        </p:nvPicPr>
        <p:blipFill>
          <a:blip r:embed="rId2"/>
          <a:srcRect/>
          <a:stretch>
            <a:fillRect/>
          </a:stretch>
        </p:blipFill>
        <p:spPr bwMode="auto">
          <a:xfrm>
            <a:off x="3810000" y="-133350"/>
            <a:ext cx="5334000" cy="699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1143000"/>
          </a:xfrm>
          <a:ln>
            <a:solidFill>
              <a:srgbClr val="FFFF66"/>
            </a:solidFill>
          </a:ln>
        </p:spPr>
        <p:txBody>
          <a:bodyPr/>
          <a:lstStyle/>
          <a:p>
            <a:r>
              <a:rPr lang="en-US" sz="3600" b="1" smtClean="0">
                <a:solidFill>
                  <a:schemeClr val="tx1"/>
                </a:solidFill>
              </a:rPr>
              <a:t>Enhancement of the Sympathetic branch by the Adrenal Medulla</a:t>
            </a:r>
          </a:p>
        </p:txBody>
      </p:sp>
      <p:sp>
        <p:nvSpPr>
          <p:cNvPr id="13315" name="Rectangle 3"/>
          <p:cNvSpPr>
            <a:spLocks noGrp="1" noChangeArrowheads="1"/>
          </p:cNvSpPr>
          <p:nvPr>
            <p:ph type="body" idx="1"/>
          </p:nvPr>
        </p:nvSpPr>
        <p:spPr>
          <a:xfrm>
            <a:off x="685800" y="1981200"/>
            <a:ext cx="7772400" cy="4572000"/>
          </a:xfrm>
          <a:ln>
            <a:solidFill>
              <a:srgbClr val="FFFF66"/>
            </a:solidFill>
          </a:ln>
        </p:spPr>
        <p:txBody>
          <a:bodyPr/>
          <a:lstStyle/>
          <a:p>
            <a:pPr>
              <a:lnSpc>
                <a:spcPct val="90000"/>
              </a:lnSpc>
            </a:pPr>
            <a:r>
              <a:rPr lang="en-US" sz="2800" b="1" smtClean="0"/>
              <a:t>The Adrenal Medulla is one exception to the basic pattern of the Sympathetic branch.</a:t>
            </a:r>
          </a:p>
          <a:p>
            <a:pPr>
              <a:lnSpc>
                <a:spcPct val="90000"/>
              </a:lnSpc>
            </a:pPr>
            <a:r>
              <a:rPr lang="en-US" sz="2800" b="1" smtClean="0"/>
              <a:t>Pregangloinic fibers innervate the adrenal medulla via the Celiac ganglion. No postganglionic fiber are present.</a:t>
            </a:r>
          </a:p>
          <a:p>
            <a:pPr>
              <a:lnSpc>
                <a:spcPct val="90000"/>
              </a:lnSpc>
            </a:pPr>
            <a:r>
              <a:rPr lang="en-US" sz="2800" b="1" smtClean="0"/>
              <a:t>Chromaffin cells of the medulla release compounds that act as neurotransmitters but circulate in the blood like hormones.</a:t>
            </a:r>
          </a:p>
          <a:p>
            <a:pPr>
              <a:lnSpc>
                <a:spcPct val="90000"/>
              </a:lnSpc>
            </a:pPr>
            <a:r>
              <a:rPr lang="en-US" sz="2800" b="1" smtClean="0"/>
              <a:t>These cells of the medulla release a mixture composed of  80% epinephrine, 20% norepinephrine and a trace of dopamine.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1143000"/>
          </a:xfrm>
          <a:ln>
            <a:solidFill>
              <a:srgbClr val="FFFF66"/>
            </a:solidFill>
          </a:ln>
        </p:spPr>
        <p:txBody>
          <a:bodyPr/>
          <a:lstStyle/>
          <a:p>
            <a:r>
              <a:rPr lang="en-US" sz="3600" b="1" smtClean="0">
                <a:solidFill>
                  <a:schemeClr val="tx1"/>
                </a:solidFill>
              </a:rPr>
              <a:t>Enhancement of the Sympathetic branch by the Adrenal Medulla</a:t>
            </a:r>
          </a:p>
        </p:txBody>
      </p:sp>
      <p:sp>
        <p:nvSpPr>
          <p:cNvPr id="14339" name="Rectangle 3"/>
          <p:cNvSpPr>
            <a:spLocks noGrp="1" noChangeArrowheads="1"/>
          </p:cNvSpPr>
          <p:nvPr>
            <p:ph type="body" idx="1"/>
          </p:nvPr>
        </p:nvSpPr>
        <p:spPr>
          <a:xfrm>
            <a:off x="685800" y="1981200"/>
            <a:ext cx="7772400" cy="4572000"/>
          </a:xfrm>
          <a:ln>
            <a:solidFill>
              <a:srgbClr val="FFFF66"/>
            </a:solidFill>
          </a:ln>
        </p:spPr>
        <p:txBody>
          <a:bodyPr/>
          <a:lstStyle/>
          <a:p>
            <a:pPr>
              <a:lnSpc>
                <a:spcPct val="90000"/>
              </a:lnSpc>
            </a:pPr>
            <a:r>
              <a:rPr lang="en-US" sz="2800" b="1" smtClean="0"/>
              <a:t>Effector membranes contain a second or different group of ligand-gated “adrenergic” receptors referred to as Beta receptors. Beta receptors occur in three forms ( beta 1, beta 2, beta 3) which allow for both EPSP and IPSP</a:t>
            </a:r>
          </a:p>
          <a:p>
            <a:pPr>
              <a:lnSpc>
                <a:spcPct val="90000"/>
              </a:lnSpc>
            </a:pPr>
            <a:r>
              <a:rPr lang="en-US" sz="2800" b="1" smtClean="0"/>
              <a:t>Epinephrine released by Chromaffin Cells targets beta receptors thus enhancing the overall sympathetic effect</a:t>
            </a:r>
          </a:p>
          <a:p>
            <a:pPr>
              <a:lnSpc>
                <a:spcPct val="90000"/>
              </a:lnSpc>
            </a:pPr>
            <a:r>
              <a:rPr lang="en-US" sz="2800" b="1" smtClean="0"/>
              <a:t> Norepinephrine released by Chromaffin Cells targets alpha receptors also enhancing the overall sympathetic effect.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304800"/>
            <a:ext cx="7772400" cy="838200"/>
          </a:xfrm>
          <a:ln>
            <a:solidFill>
              <a:srgbClr val="FFFF66"/>
            </a:solidFill>
          </a:ln>
        </p:spPr>
        <p:txBody>
          <a:bodyPr/>
          <a:lstStyle/>
          <a:p>
            <a:r>
              <a:rPr lang="en-US" sz="3600" b="1" smtClean="0">
                <a:solidFill>
                  <a:schemeClr val="tx1"/>
                </a:solidFill>
              </a:rPr>
              <a:t>Activities of the Sympathetic System</a:t>
            </a:r>
          </a:p>
        </p:txBody>
      </p:sp>
      <p:graphicFrame>
        <p:nvGraphicFramePr>
          <p:cNvPr id="17480" name="Group 72"/>
          <p:cNvGraphicFramePr>
            <a:graphicFrameLocks noGrp="1"/>
          </p:cNvGraphicFramePr>
          <p:nvPr>
            <p:ph type="tbl" idx="1"/>
          </p:nvPr>
        </p:nvGraphicFramePr>
        <p:xfrm>
          <a:off x="304800" y="1752600"/>
          <a:ext cx="8458200" cy="4739640"/>
        </p:xfrm>
        <a:graphic>
          <a:graphicData uri="http://schemas.openxmlformats.org/drawingml/2006/table">
            <a:tbl>
              <a:tblPr/>
              <a:tblGrid>
                <a:gridCol w="2133600"/>
                <a:gridCol w="3048000"/>
                <a:gridCol w="3276600"/>
              </a:tblGrid>
              <a:tr h="533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Times New Roman" pitchFamily="18" charset="0"/>
                        </a:rPr>
                        <a:t>Effector</a:t>
                      </a:r>
                      <a:endParaRPr kumimoji="0" lang="en-US" sz="2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Parasympathetic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7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Radial iris muscle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 contraction causes dilation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2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Circular iris muscle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 causes constriction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3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Ciliary Muscle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relaxation for far 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 for near vision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52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Cardiac Muscle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Increased HR and force of contraction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 Decreased HR and force of contraction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228600"/>
            <a:ext cx="7772400" cy="838200"/>
          </a:xfrm>
          <a:solidFill>
            <a:schemeClr val="bg1"/>
          </a:solidFill>
          <a:ln>
            <a:solidFill>
              <a:srgbClr val="FFFF66"/>
            </a:solidFill>
          </a:ln>
        </p:spPr>
        <p:txBody>
          <a:bodyPr/>
          <a:lstStyle/>
          <a:p>
            <a:r>
              <a:rPr lang="en-US" sz="3600" b="1" dirty="0" smtClean="0">
                <a:solidFill>
                  <a:schemeClr val="tx1"/>
                </a:solidFill>
              </a:rPr>
              <a:t>Activities of the Sympathetic System</a:t>
            </a:r>
          </a:p>
        </p:txBody>
      </p:sp>
      <p:graphicFrame>
        <p:nvGraphicFramePr>
          <p:cNvPr id="18480" name="Group 48"/>
          <p:cNvGraphicFramePr>
            <a:graphicFrameLocks noGrp="1"/>
          </p:cNvGraphicFramePr>
          <p:nvPr>
            <p:ph type="tbl" idx="1"/>
          </p:nvPr>
        </p:nvGraphicFramePr>
        <p:xfrm>
          <a:off x="304800" y="1265238"/>
          <a:ext cx="8534400" cy="5196523"/>
        </p:xfrm>
        <a:graphic>
          <a:graphicData uri="http://schemas.openxmlformats.org/drawingml/2006/table">
            <a:tbl>
              <a:tblPr/>
              <a:tblGrid>
                <a:gridCol w="2152650"/>
                <a:gridCol w="3074988"/>
                <a:gridCol w="3306762"/>
              </a:tblGrid>
              <a:tr h="563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Times New Roman" pitchFamily="18" charset="0"/>
                        </a:rPr>
                        <a:t>Effector</a:t>
                      </a:r>
                      <a:endParaRPr kumimoji="0" lang="en-US" sz="2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Parasympathetic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7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GI Smooth muscle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decreased contraction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increased contraction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2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GI sphincters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increased contraction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decreased contraction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3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Gallbladder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relaxation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(+)contraction and release of bile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52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Pancreas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Inhibits release of enzymes, promotes secretion of glucagon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 promotes release of enzymes, promotes secretion of insulin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304800"/>
            <a:ext cx="7772400" cy="838200"/>
          </a:xfrm>
          <a:ln>
            <a:solidFill>
              <a:srgbClr val="FFFF66"/>
            </a:solidFill>
          </a:ln>
        </p:spPr>
        <p:txBody>
          <a:bodyPr/>
          <a:lstStyle/>
          <a:p>
            <a:r>
              <a:rPr lang="en-US" sz="3600" b="1" smtClean="0">
                <a:solidFill>
                  <a:schemeClr val="tx1"/>
                </a:solidFill>
              </a:rPr>
              <a:t>Activities of the Sympathetic System</a:t>
            </a:r>
          </a:p>
        </p:txBody>
      </p:sp>
      <p:graphicFrame>
        <p:nvGraphicFramePr>
          <p:cNvPr id="21544" name="Group 40"/>
          <p:cNvGraphicFramePr>
            <a:graphicFrameLocks noGrp="1"/>
          </p:cNvGraphicFramePr>
          <p:nvPr>
            <p:ph type="tbl" idx="1"/>
          </p:nvPr>
        </p:nvGraphicFramePr>
        <p:xfrm>
          <a:off x="304800" y="1371600"/>
          <a:ext cx="8458200" cy="5251704"/>
        </p:xfrm>
        <a:graphic>
          <a:graphicData uri="http://schemas.openxmlformats.org/drawingml/2006/table">
            <a:tbl>
              <a:tblPr/>
              <a:tblGrid>
                <a:gridCol w="1828800"/>
                <a:gridCol w="3505200"/>
                <a:gridCol w="3124200"/>
              </a:tblGrid>
              <a:tr h="533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Times New Roman" pitchFamily="18" charset="0"/>
                        </a:rPr>
                        <a:t>Effector</a:t>
                      </a:r>
                      <a:endParaRPr kumimoji="0" lang="en-US" sz="2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Parasympathetic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7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Adipose tissue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Promotes lipolysis and release of triglycerides to blood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2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Liver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glycogenolysis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gluconeogenesis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glycogenesis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3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Lungs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relaxation and airway dilation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 and airway constriction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52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Urinary bladder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relaxation of wall, (+) increases sphincter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 contraction of wall, (-) relaxation of sphincter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304800"/>
            <a:ext cx="7772400" cy="838200"/>
          </a:xfrm>
          <a:ln>
            <a:solidFill>
              <a:srgbClr val="FFFF66"/>
            </a:solidFill>
          </a:ln>
        </p:spPr>
        <p:txBody>
          <a:bodyPr/>
          <a:lstStyle/>
          <a:p>
            <a:r>
              <a:rPr lang="en-US" sz="3600" b="1" smtClean="0">
                <a:solidFill>
                  <a:schemeClr val="tx1"/>
                </a:solidFill>
              </a:rPr>
              <a:t>Activities of the Sympathetic System</a:t>
            </a:r>
          </a:p>
        </p:txBody>
      </p:sp>
      <p:graphicFrame>
        <p:nvGraphicFramePr>
          <p:cNvPr id="19506" name="Group 50"/>
          <p:cNvGraphicFramePr>
            <a:graphicFrameLocks noGrp="1"/>
          </p:cNvGraphicFramePr>
          <p:nvPr>
            <p:ph type="tbl" idx="1"/>
          </p:nvPr>
        </p:nvGraphicFramePr>
        <p:xfrm>
          <a:off x="304800" y="1752600"/>
          <a:ext cx="8458200" cy="4910328"/>
        </p:xfrm>
        <a:graphic>
          <a:graphicData uri="http://schemas.openxmlformats.org/drawingml/2006/table">
            <a:tbl>
              <a:tblPr/>
              <a:tblGrid>
                <a:gridCol w="2133600"/>
                <a:gridCol w="3048000"/>
                <a:gridCol w="3276600"/>
              </a:tblGrid>
              <a:tr h="533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Times New Roman" pitchFamily="18" charset="0"/>
                        </a:rPr>
                        <a:t>Effector</a:t>
                      </a:r>
                      <a:endParaRPr kumimoji="0" lang="en-US" sz="2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Parasympathetic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7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Sweat glands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increases sweating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2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Arrector pili muscle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 erection of hairs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3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Penis/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Clitoris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vasocontriction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vasodilation and erection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52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Prostate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Seminal vesicles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contractions and ejaculation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304800"/>
            <a:ext cx="7772400" cy="838200"/>
          </a:xfrm>
          <a:ln>
            <a:solidFill>
              <a:srgbClr val="FFFF66"/>
            </a:solidFill>
          </a:ln>
        </p:spPr>
        <p:txBody>
          <a:bodyPr/>
          <a:lstStyle/>
          <a:p>
            <a:r>
              <a:rPr lang="en-US" sz="3600" b="1" smtClean="0">
                <a:solidFill>
                  <a:schemeClr val="tx1"/>
                </a:solidFill>
              </a:rPr>
              <a:t>Activities of the Sympathetic System</a:t>
            </a:r>
          </a:p>
        </p:txBody>
      </p:sp>
      <p:graphicFrame>
        <p:nvGraphicFramePr>
          <p:cNvPr id="20516" name="Group 36"/>
          <p:cNvGraphicFramePr>
            <a:graphicFrameLocks noGrp="1"/>
          </p:cNvGraphicFramePr>
          <p:nvPr>
            <p:ph type="tbl" idx="1"/>
          </p:nvPr>
        </p:nvGraphicFramePr>
        <p:xfrm>
          <a:off x="304800" y="1752600"/>
          <a:ext cx="8458200" cy="2849880"/>
        </p:xfrm>
        <a:graphic>
          <a:graphicData uri="http://schemas.openxmlformats.org/drawingml/2006/table">
            <a:tbl>
              <a:tblPr/>
              <a:tblGrid>
                <a:gridCol w="2133600"/>
                <a:gridCol w="3048000"/>
                <a:gridCol w="3276600"/>
              </a:tblGrid>
              <a:tr h="533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Times New Roman" pitchFamily="18" charset="0"/>
                        </a:rPr>
                        <a:t>Effector</a:t>
                      </a:r>
                      <a:endParaRPr kumimoji="0" lang="en-US" sz="2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Parasympathetic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7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Vagina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contractions and female orgasm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No 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2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Uterus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contractions in pregnant uterus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Minimal or unknown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a:ln>
            <a:solidFill>
              <a:srgbClr val="FFFF66"/>
            </a:solidFill>
          </a:ln>
        </p:spPr>
        <p:txBody>
          <a:bodyPr/>
          <a:lstStyle/>
          <a:p>
            <a:r>
              <a:rPr lang="en-US" sz="3600" b="1" smtClean="0">
                <a:solidFill>
                  <a:schemeClr val="tx1"/>
                </a:solidFill>
              </a:rPr>
              <a:t>Basic Patterns of the </a:t>
            </a:r>
            <a:br>
              <a:rPr lang="en-US" sz="3600" b="1" smtClean="0">
                <a:solidFill>
                  <a:schemeClr val="tx1"/>
                </a:solidFill>
              </a:rPr>
            </a:br>
            <a:r>
              <a:rPr lang="en-US" sz="3600" b="1" smtClean="0">
                <a:solidFill>
                  <a:schemeClr val="tx1"/>
                </a:solidFill>
              </a:rPr>
              <a:t>Autonomic Nervous System</a:t>
            </a:r>
          </a:p>
        </p:txBody>
      </p:sp>
      <p:sp>
        <p:nvSpPr>
          <p:cNvPr id="3075" name="Rectangle 3"/>
          <p:cNvSpPr>
            <a:spLocks noGrp="1" noChangeArrowheads="1"/>
          </p:cNvSpPr>
          <p:nvPr>
            <p:ph type="body" idx="1"/>
          </p:nvPr>
        </p:nvSpPr>
        <p:spPr>
          <a:xfrm>
            <a:off x="685800" y="1600200"/>
            <a:ext cx="7772400" cy="4876800"/>
          </a:xfrm>
          <a:ln>
            <a:solidFill>
              <a:srgbClr val="FFFF66"/>
            </a:solidFill>
          </a:ln>
        </p:spPr>
        <p:txBody>
          <a:bodyPr/>
          <a:lstStyle/>
          <a:p>
            <a:pPr>
              <a:lnSpc>
                <a:spcPct val="90000"/>
              </a:lnSpc>
            </a:pPr>
            <a:r>
              <a:rPr lang="en-US" sz="2800" b="1" smtClean="0"/>
              <a:t>Preganglionic fibers arise in the CNS and are myelinated “B” fibers.</a:t>
            </a:r>
          </a:p>
          <a:p>
            <a:pPr>
              <a:lnSpc>
                <a:spcPct val="90000"/>
              </a:lnSpc>
            </a:pPr>
            <a:r>
              <a:rPr lang="en-US" sz="2800" b="1" smtClean="0"/>
              <a:t>Postganglionic fibers arise in autonomic ganglia outside the CNS and are unmyelinated “C” fibers.</a:t>
            </a:r>
          </a:p>
          <a:p>
            <a:pPr>
              <a:lnSpc>
                <a:spcPct val="90000"/>
              </a:lnSpc>
            </a:pPr>
            <a:r>
              <a:rPr lang="en-US" sz="2800" b="1" smtClean="0"/>
              <a:t>These Postganglionic fibers produce either IPSP’s or EPSP’s at the organs they innervate.</a:t>
            </a:r>
          </a:p>
          <a:p>
            <a:pPr>
              <a:lnSpc>
                <a:spcPct val="90000"/>
              </a:lnSpc>
            </a:pPr>
            <a:r>
              <a:rPr lang="en-US" sz="2800" b="1" smtClean="0"/>
              <a:t>Consists of two antagonistic systems:  Sympathetic and Parasympathetic</a:t>
            </a:r>
          </a:p>
          <a:p>
            <a:pPr>
              <a:lnSpc>
                <a:spcPct val="90000"/>
              </a:lnSpc>
            </a:pPr>
            <a:r>
              <a:rPr lang="en-US" sz="2800" b="1" smtClean="0"/>
              <a:t>The role of the ANS is to maintain homeostasis</a:t>
            </a:r>
          </a:p>
          <a:p>
            <a:pPr>
              <a:lnSpc>
                <a:spcPct val="90000"/>
              </a:lnSpc>
            </a:pPr>
            <a:r>
              <a:rPr lang="en-US" sz="2800" b="1" smtClean="0"/>
              <a:t>Controlled by hypothalamic centers</a:t>
            </a:r>
          </a:p>
          <a:p>
            <a:pPr>
              <a:lnSpc>
                <a:spcPct val="90000"/>
              </a:lnSpc>
              <a:buFontTx/>
              <a:buNone/>
            </a:pPr>
            <a:endParaRPr lang="en-US" sz="28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219200"/>
          </a:xfrm>
          <a:ln>
            <a:solidFill>
              <a:srgbClr val="FFFF66"/>
            </a:solidFill>
          </a:ln>
        </p:spPr>
        <p:txBody>
          <a:bodyPr/>
          <a:lstStyle/>
          <a:p>
            <a:r>
              <a:rPr lang="en-US" sz="3600" b="1" smtClean="0">
                <a:solidFill>
                  <a:schemeClr val="tx1"/>
                </a:solidFill>
              </a:rPr>
              <a:t>Comparison of the Somatic and Autonomic Nervous Systems</a:t>
            </a:r>
          </a:p>
        </p:txBody>
      </p:sp>
      <p:pic>
        <p:nvPicPr>
          <p:cNvPr id="4099" name="Picture 3" descr="E:\MEDIA\1774\177491.JPG"/>
          <p:cNvPicPr>
            <a:picLocks noChangeAspect="1" noChangeArrowheads="1"/>
          </p:cNvPicPr>
          <p:nvPr/>
        </p:nvPicPr>
        <p:blipFill>
          <a:blip r:embed="rId2"/>
          <a:srcRect/>
          <a:stretch>
            <a:fillRect/>
          </a:stretch>
        </p:blipFill>
        <p:spPr bwMode="auto">
          <a:xfrm>
            <a:off x="914400" y="1828800"/>
            <a:ext cx="7620000"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1143000"/>
          </a:xfrm>
          <a:ln>
            <a:solidFill>
              <a:srgbClr val="FFFF66"/>
            </a:solidFill>
          </a:ln>
        </p:spPr>
        <p:txBody>
          <a:bodyPr/>
          <a:lstStyle/>
          <a:p>
            <a:r>
              <a:rPr lang="en-US" sz="3600" b="1" smtClean="0">
                <a:solidFill>
                  <a:schemeClr val="tx1"/>
                </a:solidFill>
              </a:rPr>
              <a:t>Role of the Sympathetic system in maintaining homeostasis</a:t>
            </a:r>
          </a:p>
        </p:txBody>
      </p:sp>
      <p:sp>
        <p:nvSpPr>
          <p:cNvPr id="5123" name="Rectangle 3"/>
          <p:cNvSpPr>
            <a:spLocks noGrp="1" noChangeArrowheads="1"/>
          </p:cNvSpPr>
          <p:nvPr>
            <p:ph type="body" idx="1"/>
          </p:nvPr>
        </p:nvSpPr>
        <p:spPr>
          <a:ln>
            <a:solidFill>
              <a:srgbClr val="FFFF66"/>
            </a:solidFill>
          </a:ln>
        </p:spPr>
        <p:txBody>
          <a:bodyPr/>
          <a:lstStyle/>
          <a:p>
            <a:r>
              <a:rPr lang="en-US" b="1" smtClean="0"/>
              <a:t>The Sympathetic system responds to “E” situations (exercise, emergency, excitement, and embarrassment) collectively called a “fight-or-flight response.</a:t>
            </a:r>
          </a:p>
          <a:p>
            <a:r>
              <a:rPr lang="en-US" b="1" smtClean="0"/>
              <a:t>During sympathetic stimulation, this system dominates or overrides the parasympathetic branch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1143000"/>
          </a:xfrm>
          <a:ln>
            <a:solidFill>
              <a:srgbClr val="FFFF66"/>
            </a:solidFill>
          </a:ln>
        </p:spPr>
        <p:txBody>
          <a:bodyPr/>
          <a:lstStyle/>
          <a:p>
            <a:r>
              <a:rPr lang="en-US" sz="3600" b="1" smtClean="0">
                <a:solidFill>
                  <a:schemeClr val="tx1"/>
                </a:solidFill>
              </a:rPr>
              <a:t>Role of the Parasympathetic system in maintaining homeostasis</a:t>
            </a:r>
          </a:p>
        </p:txBody>
      </p:sp>
      <p:sp>
        <p:nvSpPr>
          <p:cNvPr id="6147" name="Rectangle 3"/>
          <p:cNvSpPr>
            <a:spLocks noGrp="1" noChangeArrowheads="1"/>
          </p:cNvSpPr>
          <p:nvPr>
            <p:ph type="body" idx="1"/>
          </p:nvPr>
        </p:nvSpPr>
        <p:spPr>
          <a:xfrm>
            <a:off x="685800" y="1981200"/>
            <a:ext cx="7772400" cy="4419600"/>
          </a:xfrm>
          <a:ln>
            <a:solidFill>
              <a:srgbClr val="FFFF66"/>
            </a:solidFill>
          </a:ln>
        </p:spPr>
        <p:txBody>
          <a:bodyPr/>
          <a:lstStyle/>
          <a:p>
            <a:pPr>
              <a:lnSpc>
                <a:spcPct val="90000"/>
              </a:lnSpc>
            </a:pPr>
            <a:r>
              <a:rPr lang="en-US" sz="2800" b="1" smtClean="0"/>
              <a:t> Parasympathetic system responses support body functions that conserve and restore body energy during times of rest and recovery. Its responses can be remembered by “SLUDD” (salivation, lacrimation, urination, digestion, and defecation)</a:t>
            </a:r>
          </a:p>
          <a:p>
            <a:pPr>
              <a:lnSpc>
                <a:spcPct val="90000"/>
              </a:lnSpc>
            </a:pPr>
            <a:r>
              <a:rPr lang="en-US" sz="2800" b="1" smtClean="0"/>
              <a:t>Intense fear referred to as “paradoxical fear,” the massive over-stimulation of parasympathetic system, which results in loss of control over urination or defecation.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1219200"/>
          </a:xfrm>
          <a:ln>
            <a:solidFill>
              <a:srgbClr val="FFFF66"/>
            </a:solidFill>
          </a:ln>
        </p:spPr>
        <p:txBody>
          <a:bodyPr/>
          <a:lstStyle/>
          <a:p>
            <a:r>
              <a:rPr lang="en-US" sz="3600" b="1" smtClean="0">
                <a:solidFill>
                  <a:schemeClr val="tx1"/>
                </a:solidFill>
              </a:rPr>
              <a:t>  Basic patterns of the Sympathetic division of the ANS</a:t>
            </a:r>
          </a:p>
        </p:txBody>
      </p:sp>
      <p:sp>
        <p:nvSpPr>
          <p:cNvPr id="7171" name="Rectangle 3"/>
          <p:cNvSpPr>
            <a:spLocks noGrp="1" noChangeArrowheads="1"/>
          </p:cNvSpPr>
          <p:nvPr>
            <p:ph type="body" idx="1"/>
          </p:nvPr>
        </p:nvSpPr>
        <p:spPr>
          <a:xfrm>
            <a:off x="685800" y="1752600"/>
            <a:ext cx="7772400" cy="4572000"/>
          </a:xfrm>
          <a:ln>
            <a:solidFill>
              <a:srgbClr val="FFFF66"/>
            </a:solidFill>
          </a:ln>
        </p:spPr>
        <p:txBody>
          <a:bodyPr/>
          <a:lstStyle/>
          <a:p>
            <a:pPr>
              <a:lnSpc>
                <a:spcPct val="90000"/>
              </a:lnSpc>
            </a:pPr>
            <a:r>
              <a:rPr lang="en-US" b="1" smtClean="0"/>
              <a:t>Short Preganglionic fibers arise in the CNS and are myelinated “B” fibers.</a:t>
            </a:r>
          </a:p>
          <a:p>
            <a:pPr>
              <a:lnSpc>
                <a:spcPct val="90000"/>
              </a:lnSpc>
            </a:pPr>
            <a:r>
              <a:rPr lang="en-US" b="1" smtClean="0"/>
              <a:t>Preganglionic fibers arise as part of spinal nerves T1 – T12 and L1 and L2 (thoracolumber)</a:t>
            </a:r>
          </a:p>
          <a:p>
            <a:pPr>
              <a:lnSpc>
                <a:spcPct val="90000"/>
              </a:lnSpc>
            </a:pPr>
            <a:r>
              <a:rPr lang="en-US" b="1" smtClean="0"/>
              <a:t>Long Postganglionic fibers arise in autonomic ganglia, either paravertebral or prevertebral ganglia, outside the CNS and are unmyelinated “C” fibers</a:t>
            </a:r>
          </a:p>
          <a:p>
            <a:pPr>
              <a:lnSpc>
                <a:spcPct val="90000"/>
              </a:lnSpc>
            </a:pPr>
            <a:endParaRPr lang="en-US"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1143000"/>
          </a:xfrm>
          <a:ln>
            <a:solidFill>
              <a:srgbClr val="FFFF66"/>
            </a:solidFill>
          </a:ln>
        </p:spPr>
        <p:txBody>
          <a:bodyPr/>
          <a:lstStyle/>
          <a:p>
            <a:r>
              <a:rPr lang="en-US" sz="3600" b="1" smtClean="0">
                <a:solidFill>
                  <a:schemeClr val="tx1"/>
                </a:solidFill>
              </a:rPr>
              <a:t>Basic patterns of the Parasympathetic division of the ANS</a:t>
            </a:r>
          </a:p>
        </p:txBody>
      </p:sp>
      <p:sp>
        <p:nvSpPr>
          <p:cNvPr id="8195" name="Rectangle 3"/>
          <p:cNvSpPr>
            <a:spLocks noGrp="1" noChangeArrowheads="1"/>
          </p:cNvSpPr>
          <p:nvPr>
            <p:ph type="body" idx="1"/>
          </p:nvPr>
        </p:nvSpPr>
        <p:spPr>
          <a:xfrm>
            <a:off x="685800" y="1752600"/>
            <a:ext cx="7772400" cy="4648200"/>
          </a:xfrm>
          <a:ln>
            <a:solidFill>
              <a:srgbClr val="FFFF66"/>
            </a:solidFill>
          </a:ln>
        </p:spPr>
        <p:txBody>
          <a:bodyPr/>
          <a:lstStyle/>
          <a:p>
            <a:r>
              <a:rPr lang="en-US" sz="2800" b="1" smtClean="0"/>
              <a:t>Long Preganglionic fibers arise in the CNS and are myelinated “B” fibers.</a:t>
            </a:r>
          </a:p>
          <a:p>
            <a:r>
              <a:rPr lang="en-US" sz="2800" b="1" smtClean="0"/>
              <a:t>Preganglionic fibers arise as part of cranial nerves III, VII, IX, and X and S2, S3, And S4 (Craniosacral).</a:t>
            </a:r>
          </a:p>
          <a:p>
            <a:r>
              <a:rPr lang="en-US" sz="2800" b="1" smtClean="0"/>
              <a:t>Short Postganglionic fibers arise in autonomic ganglia, associated with visceral organ except for cranial nerves III, VII, and IX, outside the CNS and are unmyelinated “C” fibers</a:t>
            </a:r>
          </a:p>
          <a:p>
            <a:endParaRPr 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295400"/>
            <a:ext cx="3657600" cy="3810000"/>
          </a:xfrm>
          <a:ln>
            <a:solidFill>
              <a:srgbClr val="FFFF66"/>
            </a:solidFill>
          </a:ln>
        </p:spPr>
        <p:txBody>
          <a:bodyPr/>
          <a:lstStyle/>
          <a:p>
            <a:r>
              <a:rPr lang="en-US" sz="3600" b="1" smtClean="0">
                <a:solidFill>
                  <a:schemeClr val="tx1"/>
                </a:solidFill>
              </a:rPr>
              <a:t>Comparison of the Sympathetic and Parasympathetic divisions of the ANS</a:t>
            </a:r>
          </a:p>
        </p:txBody>
      </p:sp>
      <p:pic>
        <p:nvPicPr>
          <p:cNvPr id="9219" name="Picture 3" descr="177492"/>
          <p:cNvPicPr>
            <a:picLocks noChangeAspect="1" noChangeArrowheads="1"/>
          </p:cNvPicPr>
          <p:nvPr/>
        </p:nvPicPr>
        <p:blipFill>
          <a:blip r:embed="rId2"/>
          <a:srcRect/>
          <a:stretch>
            <a:fillRect/>
          </a:stretch>
        </p:blipFill>
        <p:spPr bwMode="auto">
          <a:xfrm>
            <a:off x="3781425" y="0"/>
            <a:ext cx="5362575" cy="697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143000"/>
          </a:xfrm>
          <a:ln>
            <a:solidFill>
              <a:srgbClr val="FFFF66"/>
            </a:solidFill>
          </a:ln>
        </p:spPr>
        <p:txBody>
          <a:bodyPr/>
          <a:lstStyle/>
          <a:p>
            <a:r>
              <a:rPr lang="en-US" sz="3600" b="1" smtClean="0">
                <a:solidFill>
                  <a:schemeClr val="tx1"/>
                </a:solidFill>
              </a:rPr>
              <a:t>Neurotransmitters and Receptors of the Parasympathetic division </a:t>
            </a:r>
          </a:p>
        </p:txBody>
      </p:sp>
      <p:sp>
        <p:nvSpPr>
          <p:cNvPr id="10243" name="Rectangle 3"/>
          <p:cNvSpPr>
            <a:spLocks noGrp="1" noChangeArrowheads="1"/>
          </p:cNvSpPr>
          <p:nvPr>
            <p:ph type="body" idx="1"/>
          </p:nvPr>
        </p:nvSpPr>
        <p:spPr>
          <a:xfrm>
            <a:off x="381000" y="1600200"/>
            <a:ext cx="8458200" cy="4953000"/>
          </a:xfrm>
          <a:ln>
            <a:solidFill>
              <a:srgbClr val="FFFF66"/>
            </a:solidFill>
          </a:ln>
        </p:spPr>
        <p:txBody>
          <a:bodyPr/>
          <a:lstStyle/>
          <a:p>
            <a:pPr>
              <a:lnSpc>
                <a:spcPct val="90000"/>
              </a:lnSpc>
            </a:pPr>
            <a:r>
              <a:rPr lang="en-US" sz="2800" b="1" smtClean="0"/>
              <a:t>Preganglionic fibers release Ach from their synaptic end bulbs. </a:t>
            </a:r>
          </a:p>
          <a:p>
            <a:pPr>
              <a:lnSpc>
                <a:spcPct val="90000"/>
              </a:lnSpc>
            </a:pPr>
            <a:r>
              <a:rPr lang="en-US" sz="2800" b="1" smtClean="0"/>
              <a:t>Postganglionic dendrites contain ligand-gated channels referred to as “nicotinic” receptors due to the effects of nicotine on these receptors.</a:t>
            </a:r>
          </a:p>
          <a:p>
            <a:pPr>
              <a:lnSpc>
                <a:spcPct val="90000"/>
              </a:lnSpc>
            </a:pPr>
            <a:r>
              <a:rPr lang="en-US" sz="2800" b="1" smtClean="0"/>
              <a:t>Postganglionic  fibers also release Ach from their synaptic end bulbs.</a:t>
            </a:r>
          </a:p>
          <a:p>
            <a:pPr>
              <a:lnSpc>
                <a:spcPct val="90000"/>
              </a:lnSpc>
            </a:pPr>
            <a:r>
              <a:rPr lang="en-US" sz="2800" b="1" smtClean="0"/>
              <a:t>Effector membranes contain ligand-gated channels referred to as “muscarinic”receptors due to the effects of muscarine, the poison found in mushrooms, on these receptors.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L:\templates\Blank Presentation.pot</Template>
  <TotalTime>562</TotalTime>
  <Words>940</Words>
  <Application>Microsoft PowerPoint</Application>
  <PresentationFormat>On-screen Show (4:3)</PresentationFormat>
  <Paragraphs>121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Bio&amp; 241 A&amp;P  Unit 4 Lecture 7</vt:lpstr>
      <vt:lpstr>Basic Patterns of the  Autonomic Nervous System</vt:lpstr>
      <vt:lpstr>Comparison of the Somatic and Autonomic Nervous Systems</vt:lpstr>
      <vt:lpstr>Role of the Sympathetic system in maintaining homeostasis</vt:lpstr>
      <vt:lpstr>Role of the Parasympathetic system in maintaining homeostasis</vt:lpstr>
      <vt:lpstr>  Basic patterns of the Sympathetic division of the ANS</vt:lpstr>
      <vt:lpstr>Basic patterns of the Parasympathetic division of the ANS</vt:lpstr>
      <vt:lpstr>Comparison of the Sympathetic and Parasympathetic divisions of the ANS</vt:lpstr>
      <vt:lpstr>Neurotransmitters and Receptors of the Parasympathetic division </vt:lpstr>
      <vt:lpstr>Neurotransmitters and Receptors of the Sympathetic division</vt:lpstr>
      <vt:lpstr>Summary of Neuro-transmitters and receptors of the ANS</vt:lpstr>
      <vt:lpstr>Enhancement of the Sympathetic branch by the Adrenal Medulla</vt:lpstr>
      <vt:lpstr>Enhancement of the Sympathetic branch by the Adrenal Medulla</vt:lpstr>
      <vt:lpstr>Activities of the Sympathetic System</vt:lpstr>
      <vt:lpstr>Activities of the Sympathetic System</vt:lpstr>
      <vt:lpstr>Activities of the Sympathetic System</vt:lpstr>
      <vt:lpstr>Activities of the Sympathetic System</vt:lpstr>
      <vt:lpstr>Activities of the Sympathetic System</vt:lpstr>
    </vt:vector>
  </TitlesOfParts>
  <Company>Spokane Falls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garyb</dc:creator>
  <cp:lastModifiedBy>GaryB</cp:lastModifiedBy>
  <cp:revision>23</cp:revision>
  <dcterms:created xsi:type="dcterms:W3CDTF">2001-12-04T20:50:02Z</dcterms:created>
  <dcterms:modified xsi:type="dcterms:W3CDTF">2008-12-08T20:40:52Z</dcterms:modified>
</cp:coreProperties>
</file>